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LID4096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1207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4259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44173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87153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69272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68415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72677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09765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7101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36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LID4096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2232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876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2890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7982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5284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7348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7226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E44559D-2E8E-44F9-977A-3996DDA68615}" type="datetimeFigureOut">
              <a:rPr lang="LID4096" smtClean="0"/>
              <a:t>09/28/2023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LID4096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D4A0B24-2E7B-42FF-B0FF-275A3157E17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7464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3A86A8-AF48-4F5D-9737-8606FD7B1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0421" y="2053040"/>
            <a:ext cx="9386045" cy="2133600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Безопасность операционных систем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2E70F6-A82D-44F8-906B-9A10763DF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355" y="4760447"/>
            <a:ext cx="8825658" cy="861420"/>
          </a:xfrm>
        </p:spPr>
        <p:txBody>
          <a:bodyPr/>
          <a:lstStyle/>
          <a:p>
            <a:pPr algn="r"/>
            <a:r>
              <a:rPr lang="ru-RU" dirty="0"/>
              <a:t>Лекция 1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7257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3D60C-4033-440B-A8F9-AADD7C5FD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Операционные системы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6132AF-72A8-4A6B-894B-30E8F970A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954" y="2578100"/>
            <a:ext cx="9225179" cy="3704167"/>
          </a:xfrm>
        </p:spPr>
        <p:txBody>
          <a:bodyPr/>
          <a:lstStyle/>
          <a:p>
            <a:r>
              <a:rPr lang="ru-RU" dirty="0"/>
              <a:t>ОС позволяет разным пользователям иметь общий доступ к различным ресурсам. </a:t>
            </a:r>
            <a:endParaRPr lang="en-US" dirty="0"/>
          </a:p>
          <a:p>
            <a:r>
              <a:rPr lang="ru-RU" dirty="0"/>
              <a:t>ОС должна контролировать обмен и предоставить интерфейс для разрешения доступа </a:t>
            </a:r>
            <a:endParaRPr lang="en-US" dirty="0"/>
          </a:p>
          <a:p>
            <a:r>
              <a:rPr lang="ru-RU" dirty="0"/>
              <a:t>Идентификация и аутентификация необходимы для контроля доступа.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3535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F4515-DD46-4111-A1CE-F91BD373F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Операционные системы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83AF51-963B-4E37-ADD6-BED0696B9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 развивались как способ позволить нескольким пользователям использовать одно и то же оборудование. </a:t>
            </a:r>
          </a:p>
          <a:p>
            <a:r>
              <a:rPr lang="ru-RU" dirty="0"/>
              <a:t>ОС делает ресурсы доступными для пользователей </a:t>
            </a:r>
          </a:p>
          <a:p>
            <a:pPr marL="0" indent="0">
              <a:buNone/>
            </a:pPr>
            <a:r>
              <a:rPr lang="ru-RU" dirty="0"/>
              <a:t>если это требуется и разрешено какой-либо политикой </a:t>
            </a:r>
          </a:p>
          <a:p>
            <a:r>
              <a:rPr lang="ru-RU" dirty="0"/>
              <a:t>ОС также защищает пользователей друг от друга </a:t>
            </a:r>
          </a:p>
          <a:p>
            <a:pPr marL="0" indent="0">
              <a:buNone/>
            </a:pPr>
            <a:r>
              <a:rPr lang="ru-RU" dirty="0"/>
              <a:t>атаки, ошибки, перерасход ресурсов </a:t>
            </a:r>
          </a:p>
          <a:p>
            <a:r>
              <a:rPr lang="ru-RU" dirty="0"/>
              <a:t>Даже для однопользовательской ОС защитить пользователя от самого себя — это хорошо</a:t>
            </a:r>
          </a:p>
          <a:p>
            <a:pPr marL="0" indent="0">
              <a:buNone/>
            </a:pPr>
            <a:r>
              <a:rPr lang="ru-RU" dirty="0"/>
              <a:t>ошибки, вредоносное ПО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36604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F44F1-170D-49DC-80C0-E2A01497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Разделение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CD4883-2763-4989-B0BD-FC9514B92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66433"/>
            <a:ext cx="9157446" cy="383963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Храните объекты одного пользователя отдельно от других пользователей</a:t>
            </a:r>
          </a:p>
          <a:p>
            <a:r>
              <a:rPr lang="ru-RU" dirty="0"/>
              <a:t>Физическое разделение </a:t>
            </a:r>
          </a:p>
          <a:p>
            <a:pPr marL="0" indent="0">
              <a:buNone/>
            </a:pPr>
            <a:r>
              <a:rPr lang="ru-RU" dirty="0"/>
              <a:t>Используйте разные физические ресурсы для разных пользователей. </a:t>
            </a:r>
          </a:p>
          <a:p>
            <a:pPr marL="0" indent="0">
              <a:buNone/>
            </a:pPr>
            <a:r>
              <a:rPr lang="ru-RU" dirty="0"/>
              <a:t>Легко реализовать, но дорого и неэффективно. </a:t>
            </a:r>
          </a:p>
          <a:p>
            <a:r>
              <a:rPr lang="ru-RU" dirty="0"/>
              <a:t>Временное разделение </a:t>
            </a:r>
          </a:p>
          <a:p>
            <a:pPr marL="0" indent="0">
              <a:buNone/>
            </a:pPr>
            <a:r>
              <a:rPr lang="ru-RU" dirty="0"/>
              <a:t>Запускать программы разных пользователей в разное время </a:t>
            </a:r>
          </a:p>
          <a:p>
            <a:r>
              <a:rPr lang="ru-RU" dirty="0"/>
              <a:t>Логическое разделение </a:t>
            </a:r>
          </a:p>
          <a:p>
            <a:pPr marL="0" indent="0">
              <a:buNone/>
            </a:pPr>
            <a:r>
              <a:rPr lang="ru-RU" dirty="0"/>
              <a:t>У пользователя создается впечатление, что других пользователей не существует. </a:t>
            </a:r>
          </a:p>
          <a:p>
            <a:pPr marL="0" indent="0">
              <a:buNone/>
            </a:pPr>
            <a:r>
              <a:rPr lang="ru-RU" dirty="0"/>
              <a:t>Как это делает операционная система </a:t>
            </a:r>
          </a:p>
          <a:p>
            <a:r>
              <a:rPr lang="ru-RU" dirty="0"/>
              <a:t>Криптографическое разделение </a:t>
            </a:r>
          </a:p>
          <a:p>
            <a:pPr marL="0" indent="0">
              <a:buNone/>
            </a:pPr>
            <a:r>
              <a:rPr lang="ru-RU" dirty="0"/>
              <a:t>Зашифруйте данные и сделайте их непонятными для посторонних Сложный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414182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A54DD-0C65-4A3F-8F30-EA1E998CA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Совместное использование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6329D9-04C1-4D87-96B6-0D8B77CFE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4096"/>
            <a:ext cx="9132046" cy="372956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Иногда пользователи хотят поделиться ресурсами </a:t>
            </a:r>
          </a:p>
          <a:p>
            <a:r>
              <a:rPr lang="ru-RU" dirty="0"/>
              <a:t>Библиотечные процедуры (например, </a:t>
            </a:r>
            <a:r>
              <a:rPr lang="ru-RU" dirty="0" err="1"/>
              <a:t>libc</a:t>
            </a:r>
            <a:r>
              <a:rPr lang="ru-RU" dirty="0"/>
              <a:t>)‏ </a:t>
            </a:r>
          </a:p>
          <a:p>
            <a:r>
              <a:rPr lang="ru-RU" dirty="0"/>
              <a:t>Файлы или записи базы данных </a:t>
            </a:r>
          </a:p>
          <a:p>
            <a:r>
              <a:rPr lang="ru-RU" dirty="0"/>
              <a:t>ОС должна обеспечивать гибкое совместное использование, а не принцип «все или ничего». </a:t>
            </a:r>
          </a:p>
          <a:p>
            <a:pPr marL="0" indent="0">
              <a:buNone/>
            </a:pPr>
            <a:r>
              <a:rPr lang="ru-RU" dirty="0"/>
              <a:t>Какие файлы или записи? </a:t>
            </a:r>
          </a:p>
          <a:p>
            <a:pPr marL="0" indent="0">
              <a:buNone/>
            </a:pPr>
            <a:r>
              <a:rPr lang="ru-RU" dirty="0"/>
              <a:t>Какая часть файла/записи? </a:t>
            </a:r>
          </a:p>
          <a:p>
            <a:pPr marL="0" indent="0">
              <a:buNone/>
            </a:pPr>
            <a:r>
              <a:rPr lang="ru-RU" dirty="0"/>
              <a:t>Какие еще пользователи? </a:t>
            </a:r>
          </a:p>
          <a:p>
            <a:pPr marL="0" indent="0">
              <a:buNone/>
            </a:pPr>
            <a:r>
              <a:rPr lang="ru-RU" dirty="0"/>
              <a:t>Могут ли другие пользователи совместно использовать объекты дальше? </a:t>
            </a:r>
          </a:p>
          <a:p>
            <a:pPr marL="0" indent="0">
              <a:buNone/>
            </a:pPr>
            <a:r>
              <a:rPr lang="ru-RU" dirty="0"/>
              <a:t>Какие виды использования разрешены? </a:t>
            </a:r>
          </a:p>
          <a:p>
            <a:pPr marL="0" indent="0">
              <a:buNone/>
            </a:pPr>
            <a:r>
              <a:rPr lang="ru-RU" dirty="0"/>
              <a:t>Читать, но не писать, просматривать, но не печатать (осуществимость?)‏</a:t>
            </a:r>
          </a:p>
          <a:p>
            <a:pPr marL="0" indent="0">
              <a:buNone/>
            </a:pPr>
            <a:r>
              <a:rPr lang="ru-RU" dirty="0"/>
              <a:t>Только совокупная информация Как долго?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6731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57A40D-B7AE-49BF-8217-640D4D6B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70469"/>
            <a:ext cx="9345613" cy="1015998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Слои безопасности операционных систем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6FB641-E97A-454F-9BF7-CF0BB67E6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487" y="2391832"/>
            <a:ext cx="10037980" cy="411056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Каждый уровень кода требует принятия мер </a:t>
            </a:r>
          </a:p>
          <a:p>
            <a:r>
              <a:rPr lang="ru-RU" dirty="0"/>
              <a:t>предоставить соответствующие услуги безопасности </a:t>
            </a:r>
          </a:p>
          <a:p>
            <a:pPr marL="0" indent="0">
              <a:buNone/>
            </a:pPr>
            <a:r>
              <a:rPr lang="ru-RU" dirty="0"/>
              <a:t>Каждый уровень уязвим для атаки снизу </a:t>
            </a:r>
          </a:p>
          <a:p>
            <a:r>
              <a:rPr lang="ru-RU" dirty="0"/>
              <a:t>если нижние слои не закреплены должным образом</a:t>
            </a:r>
          </a:p>
          <a:p>
            <a:pPr marL="0" indent="0">
              <a:buNone/>
            </a:pPr>
            <a:endParaRPr lang="LID4096" dirty="0"/>
          </a:p>
        </p:txBody>
      </p:sp>
      <p:pic>
        <p:nvPicPr>
          <p:cNvPr id="4" name="Picture Placeholder 7" descr="f1.pdf">
            <a:extLst>
              <a:ext uri="{FF2B5EF4-FFF2-40B4-BE49-F238E27FC236}">
                <a16:creationId xmlns:a16="http://schemas.microsoft.com/office/drawing/2014/main" id="{1CBBD4EF-80BF-4465-866D-AB97303E030A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/>
          <a:srcRect l="11721" t="46048" r="18524" b="32292"/>
          <a:stretch/>
        </p:blipFill>
        <p:spPr bwMode="auto">
          <a:xfrm>
            <a:off x="2627288" y="4030916"/>
            <a:ext cx="5441529" cy="228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409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6CCAE-60FF-44B7-8C1A-A1C0EECCB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Безопасность операционных систем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55B69D-4844-41D9-B4AF-CF28DC95B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754" y="2468030"/>
            <a:ext cx="9369113" cy="41105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Возможно, что система будет скомпрометирована в процессе установки</a:t>
            </a:r>
          </a:p>
          <a:p>
            <a:r>
              <a:rPr lang="ru-RU" dirty="0"/>
              <a:t>прежде чем он сможет установить последние исправления </a:t>
            </a:r>
          </a:p>
          <a:p>
            <a:r>
              <a:rPr lang="ru-RU" dirty="0"/>
              <a:t>создание и развертывание системы должно быть запланированным процессом, предназначенным для противодействия этой угрозе. </a:t>
            </a:r>
          </a:p>
          <a:p>
            <a:pPr marL="0" indent="0">
              <a:buNone/>
            </a:pPr>
            <a:r>
              <a:rPr lang="ru-RU" dirty="0"/>
              <a:t>Процесс должен: </a:t>
            </a:r>
          </a:p>
          <a:p>
            <a:r>
              <a:rPr lang="ru-RU" dirty="0"/>
              <a:t>оценить риски и спланировать развертывание системы </a:t>
            </a:r>
          </a:p>
          <a:p>
            <a:r>
              <a:rPr lang="ru-RU" dirty="0"/>
              <a:t>защитите базовую операционную систему, а затем ключевые приложения</a:t>
            </a:r>
          </a:p>
          <a:p>
            <a:r>
              <a:rPr lang="ru-RU" dirty="0"/>
              <a:t>обеспечить безопасность любого критического контента </a:t>
            </a:r>
          </a:p>
          <a:p>
            <a:r>
              <a:rPr lang="ru-RU" dirty="0"/>
              <a:t>убедитесь, что используются соответствующие механизмы защиты сети</a:t>
            </a:r>
          </a:p>
          <a:p>
            <a:r>
              <a:rPr lang="ru-RU" dirty="0"/>
              <a:t>обеспечить использование соответствующих процессов для обеспечения безопасности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04217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8B8176-B4D3-47AC-96D4-0267DD08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38200"/>
            <a:ext cx="8825659" cy="1066798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Планирование обеспечения безопасности ОС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2395F7-0F51-40A8-86C5-C0114E2A9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318313" cy="3746500"/>
          </a:xfrm>
        </p:spPr>
        <p:txBody>
          <a:bodyPr/>
          <a:lstStyle/>
          <a:p>
            <a:r>
              <a:rPr lang="ru-RU" dirty="0"/>
              <a:t>Первым шагом при развертывании новой системы является планирование </a:t>
            </a:r>
            <a:r>
              <a:rPr lang="ru-RU" dirty="0" err="1"/>
              <a:t>планирование</a:t>
            </a:r>
            <a:r>
              <a:rPr lang="ru-RU" dirty="0"/>
              <a:t> </a:t>
            </a:r>
          </a:p>
          <a:p>
            <a:r>
              <a:rPr lang="ru-RU" dirty="0"/>
              <a:t>Должно включать широкую оценку безопасности организации. </a:t>
            </a:r>
          </a:p>
          <a:p>
            <a:r>
              <a:rPr lang="ru-RU" dirty="0"/>
              <a:t>Цель состоит в том, чтобы максимизировать безопасность при минимизации затрат. </a:t>
            </a:r>
          </a:p>
          <a:p>
            <a:r>
              <a:rPr lang="ru-RU" dirty="0"/>
              <a:t>Процесс планирования должен определить требования безопасности для системы, приложений, данных и пользователей </a:t>
            </a:r>
          </a:p>
          <a:p>
            <a:r>
              <a:rPr lang="ru-RU" dirty="0"/>
              <a:t>План должен определить соответствующий персонал и провести обучение для установки и управления системой.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920777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D5DF6-D4A5-4364-87C3-149935C8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Планирование безопасности ОС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944FDF-6435-4512-BEA7-7D20CF9E6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74900"/>
            <a:ext cx="9318313" cy="40259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Назначение системы, тип хранимой информации, предоставляемые приложения и услуги, а также требования к их безопасности.</a:t>
            </a:r>
          </a:p>
          <a:p>
            <a:r>
              <a:rPr lang="ru-RU" dirty="0"/>
              <a:t>Категории пользователей системы, привилегии, которыми они обладают, и типы информации, к которой они могут получить доступ </a:t>
            </a:r>
          </a:p>
          <a:p>
            <a:r>
              <a:rPr lang="ru-RU" dirty="0"/>
              <a:t>Как аутентифицируются пользователи </a:t>
            </a:r>
          </a:p>
          <a:p>
            <a:r>
              <a:rPr lang="ru-RU" dirty="0"/>
              <a:t>Как осуществляется доступ к информации, хранящейся в системе </a:t>
            </a:r>
          </a:p>
          <a:p>
            <a:r>
              <a:rPr lang="ru-RU" dirty="0"/>
              <a:t>Какой доступ система имеет к информации, хранящейся на других хостах, таких как файловые серверы или серверы баз данных, и как этим управляется кто будет администрировать систему и как они будут управлять системой (через локальный или удаленный доступ) </a:t>
            </a:r>
          </a:p>
          <a:p>
            <a:r>
              <a:rPr lang="ru-RU" dirty="0"/>
              <a:t>Любые дополнительные меры безопасности, необходимые в системе, включая использование межсетевых экранов хоста, антивирусов или других механизмов защиты от вредоносных программ, а также ведение журналов.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907409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528</Words>
  <Application>Microsoft Office PowerPoint</Application>
  <PresentationFormat>Широкоэкранный</PresentationFormat>
  <Paragraphs>66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Совет директоров</vt:lpstr>
      <vt:lpstr>Безопасность операционных систем</vt:lpstr>
      <vt:lpstr>Операционные системы</vt:lpstr>
      <vt:lpstr>Операционные системы</vt:lpstr>
      <vt:lpstr>Разделение</vt:lpstr>
      <vt:lpstr>Совместное использование</vt:lpstr>
      <vt:lpstr>Слои безопасности операционных систем</vt:lpstr>
      <vt:lpstr>Безопасность операционных систем</vt:lpstr>
      <vt:lpstr>Планирование обеспечения безопасности ОС</vt:lpstr>
      <vt:lpstr>Планирование безопасности ОС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операционных систем</dc:title>
  <dc:creator>Владислав Карюкин</dc:creator>
  <cp:lastModifiedBy>Владислав Карюкин</cp:lastModifiedBy>
  <cp:revision>5</cp:revision>
  <dcterms:created xsi:type="dcterms:W3CDTF">2023-09-28T10:06:13Z</dcterms:created>
  <dcterms:modified xsi:type="dcterms:W3CDTF">2023-09-28T10:53:24Z</dcterms:modified>
</cp:coreProperties>
</file>